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4"/>
  </p:notesMasterIdLst>
  <p:sldIdLst>
    <p:sldId id="256" r:id="rId2"/>
    <p:sldId id="259" r:id="rId3"/>
    <p:sldId id="268" r:id="rId4"/>
    <p:sldId id="269" r:id="rId5"/>
    <p:sldId id="270" r:id="rId6"/>
    <p:sldId id="293" r:id="rId7"/>
    <p:sldId id="634" r:id="rId8"/>
    <p:sldId id="434" r:id="rId9"/>
    <p:sldId id="439" r:id="rId10"/>
    <p:sldId id="558" r:id="rId11"/>
    <p:sldId id="611" r:id="rId12"/>
    <p:sldId id="612" r:id="rId13"/>
    <p:sldId id="614" r:id="rId14"/>
    <p:sldId id="624" r:id="rId15"/>
    <p:sldId id="404" r:id="rId16"/>
    <p:sldId id="622" r:id="rId17"/>
    <p:sldId id="680" r:id="rId18"/>
    <p:sldId id="261" r:id="rId19"/>
    <p:sldId id="391" r:id="rId20"/>
    <p:sldId id="393" r:id="rId21"/>
    <p:sldId id="619" r:id="rId22"/>
    <p:sldId id="620" r:id="rId23"/>
    <p:sldId id="621" r:id="rId24"/>
    <p:sldId id="623" r:id="rId25"/>
    <p:sldId id="625" r:id="rId26"/>
    <p:sldId id="627" r:id="rId27"/>
    <p:sldId id="628" r:id="rId28"/>
    <p:sldId id="629" r:id="rId29"/>
    <p:sldId id="636" r:id="rId30"/>
    <p:sldId id="630" r:id="rId31"/>
    <p:sldId id="631" r:id="rId32"/>
    <p:sldId id="633" r:id="rId33"/>
    <p:sldId id="637" r:id="rId34"/>
    <p:sldId id="626" r:id="rId35"/>
    <p:sldId id="681" r:id="rId36"/>
    <p:sldId id="682" r:id="rId37"/>
    <p:sldId id="638" r:id="rId38"/>
    <p:sldId id="640" r:id="rId39"/>
    <p:sldId id="683" r:id="rId40"/>
    <p:sldId id="684" r:id="rId41"/>
    <p:sldId id="685" r:id="rId42"/>
    <p:sldId id="264" r:id="rId43"/>
    <p:sldId id="686" r:id="rId44"/>
    <p:sldId id="687" r:id="rId45"/>
    <p:sldId id="615" r:id="rId46"/>
    <p:sldId id="642" r:id="rId47"/>
    <p:sldId id="644" r:id="rId48"/>
    <p:sldId id="641" r:id="rId49"/>
    <p:sldId id="666" r:id="rId50"/>
    <p:sldId id="668" r:id="rId51"/>
    <p:sldId id="670" r:id="rId52"/>
    <p:sldId id="669" r:id="rId53"/>
    <p:sldId id="671" r:id="rId54"/>
    <p:sldId id="672" r:id="rId55"/>
    <p:sldId id="673" r:id="rId56"/>
    <p:sldId id="674" r:id="rId57"/>
    <p:sldId id="675" r:id="rId58"/>
    <p:sldId id="677" r:id="rId59"/>
    <p:sldId id="679" r:id="rId60"/>
    <p:sldId id="667" r:id="rId61"/>
    <p:sldId id="266" r:id="rId62"/>
    <p:sldId id="648" r:id="rId63"/>
    <p:sldId id="649" r:id="rId64"/>
    <p:sldId id="650" r:id="rId65"/>
    <p:sldId id="651" r:id="rId66"/>
    <p:sldId id="652" r:id="rId67"/>
    <p:sldId id="653" r:id="rId68"/>
    <p:sldId id="654" r:id="rId69"/>
    <p:sldId id="655" r:id="rId70"/>
    <p:sldId id="657" r:id="rId71"/>
    <p:sldId id="656" r:id="rId72"/>
    <p:sldId id="658" r:id="rId73"/>
    <p:sldId id="665" r:id="rId74"/>
    <p:sldId id="660" r:id="rId75"/>
    <p:sldId id="661" r:id="rId76"/>
    <p:sldId id="659" r:id="rId77"/>
    <p:sldId id="662" r:id="rId78"/>
    <p:sldId id="664" r:id="rId79"/>
    <p:sldId id="616" r:id="rId80"/>
    <p:sldId id="296" r:id="rId81"/>
    <p:sldId id="692" r:id="rId82"/>
    <p:sldId id="693" r:id="rId83"/>
    <p:sldId id="689" r:id="rId84"/>
    <p:sldId id="691" r:id="rId85"/>
    <p:sldId id="694" r:id="rId86"/>
    <p:sldId id="696" r:id="rId87"/>
    <p:sldId id="695" r:id="rId88"/>
    <p:sldId id="700" r:id="rId89"/>
    <p:sldId id="697" r:id="rId90"/>
    <p:sldId id="698" r:id="rId91"/>
    <p:sldId id="699" r:id="rId92"/>
    <p:sldId id="701" r:id="rId93"/>
    <p:sldId id="702" r:id="rId94"/>
    <p:sldId id="703" r:id="rId95"/>
    <p:sldId id="704" r:id="rId96"/>
    <p:sldId id="705" r:id="rId97"/>
    <p:sldId id="706" r:id="rId98"/>
    <p:sldId id="707" r:id="rId99"/>
    <p:sldId id="708" r:id="rId100"/>
    <p:sldId id="709" r:id="rId101"/>
    <p:sldId id="710" r:id="rId102"/>
    <p:sldId id="711" r:id="rId103"/>
    <p:sldId id="713" r:id="rId104"/>
    <p:sldId id="714" r:id="rId105"/>
    <p:sldId id="715" r:id="rId106"/>
    <p:sldId id="717" r:id="rId107"/>
    <p:sldId id="716" r:id="rId108"/>
    <p:sldId id="718" r:id="rId109"/>
    <p:sldId id="719" r:id="rId110"/>
    <p:sldId id="720" r:id="rId111"/>
    <p:sldId id="721" r:id="rId112"/>
    <p:sldId id="722" r:id="rId113"/>
    <p:sldId id="723" r:id="rId114"/>
    <p:sldId id="724" r:id="rId115"/>
    <p:sldId id="725" r:id="rId116"/>
    <p:sldId id="617" r:id="rId117"/>
    <p:sldId id="298" r:id="rId118"/>
    <p:sldId id="727" r:id="rId119"/>
    <p:sldId id="726" r:id="rId120"/>
    <p:sldId id="728" r:id="rId121"/>
    <p:sldId id="729" r:id="rId122"/>
    <p:sldId id="730" r:id="rId123"/>
    <p:sldId id="732" r:id="rId124"/>
    <p:sldId id="731" r:id="rId125"/>
    <p:sldId id="734" r:id="rId126"/>
    <p:sldId id="618" r:id="rId127"/>
    <p:sldId id="299" r:id="rId128"/>
    <p:sldId id="406" r:id="rId129"/>
    <p:sldId id="646" r:id="rId130"/>
    <p:sldId id="571" r:id="rId131"/>
    <p:sldId id="613" r:id="rId132"/>
    <p:sldId id="257" r:id="rId13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264"/>
            <p14:sldId id="686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65"/>
            <p14:sldId id="660"/>
            <p14:sldId id="661"/>
            <p14:sldId id="659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296"/>
            <p14:sldId id="692"/>
            <p14:sldId id="693"/>
            <p14:sldId id="689"/>
            <p14:sldId id="691"/>
            <p14:sldId id="694"/>
            <p14:sldId id="696"/>
            <p14:sldId id="695"/>
            <p14:sldId id="700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  <p14:sldId id="717"/>
            <p14:sldId id="716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ETL - Step 4" id="{3C1589BE-DFB2-42EB-A5C6-6DEBBE7B37C2}">
          <p14:sldIdLst>
            <p14:sldId id="617"/>
            <p14:sldId id="298"/>
            <p14:sldId id="727"/>
            <p14:sldId id="726"/>
            <p14:sldId id="728"/>
            <p14:sldId id="729"/>
            <p14:sldId id="730"/>
            <p14:sldId id="732"/>
            <p14:sldId id="731"/>
            <p14:sldId id="734"/>
            <p14:sldId id="618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571"/>
            <p14:sldId id="613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7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622"/>
    <a:srgbClr val="20425A"/>
    <a:srgbClr val="BDBDFF"/>
    <a:srgbClr val="CCCCFF"/>
    <a:srgbClr val="9999FF"/>
    <a:srgbClr val="343434"/>
    <a:srgbClr val="FFFFFF"/>
    <a:srgbClr val="DEA49B"/>
    <a:srgbClr val="D91965"/>
    <a:srgbClr val="C17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924" autoAdjust="0"/>
  </p:normalViewPr>
  <p:slideViewPr>
    <p:cSldViewPr snapToGrid="0">
      <p:cViewPr varScale="1">
        <p:scale>
          <a:sx n="62" d="100"/>
          <a:sy n="62" d="100"/>
        </p:scale>
        <p:origin x="153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18:53.755" idx="5">
    <p:pos x="3291" y="1998"/>
    <p:text>find a procedure that moves to drug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28:22.437" idx="6">
    <p:pos x="10" y="10"/>
    <p:text>add a mention about the dimensional tables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1T12:00:38.757" idx="7">
    <p:pos x="10" y="10"/>
    <p:text>Should I fix the logic or leave it and come back as an example of fixing an ETL?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missing from the gender portion in the </a:t>
            </a:r>
            <a:r>
              <a:rPr lang="en-US" dirty="0" err="1"/>
              <a:t>sql</a:t>
            </a:r>
            <a:r>
              <a:rPr lang="en-US" dirty="0"/>
              <a:t>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53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16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0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6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7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04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the persistent table for the </a:t>
            </a:r>
            <a:r>
              <a:rPr lang="en-US" dirty="0" err="1"/>
              <a:t>vocab_map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join to that table, why it is necessary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choice to represent NULL </a:t>
            </a:r>
            <a:r>
              <a:rPr lang="en-US" dirty="0" err="1"/>
              <a:t>concept_ids</a:t>
            </a:r>
            <a:r>
              <a:rPr lang="en-US" dirty="0"/>
              <a:t> as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5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39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</a:t>
            </a:r>
            <a:r>
              <a:rPr lang="en-US" dirty="0" err="1"/>
              <a:t>achilles</a:t>
            </a:r>
            <a:r>
              <a:rPr lang="en-US" dirty="0"/>
              <a:t> on the VM to explore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45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</a:t>
            </a:r>
            <a:r>
              <a:rPr lang="en-US"/>
              <a:t>the test cases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67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the test cases on the VM, this can be for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88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40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for advanced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69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1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good idea to create the dimensional tables (PROVIDER, LOCATION, CARE_SITE) at the same time as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1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ETL-Synthea/Condition_occurrence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5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hyperlink" Target="https://github.com/OHDSI/Tutorial-ET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/achilles/#/Synthea/dashboard" TargetMode="External"/><Relationship Id="rId5" Type="http://schemas.openxmlformats.org/officeDocument/2006/relationships/hyperlink" Target="https://ohdsi.github.io/ETL-Synthea/Observation_period.html" TargetMode="External"/><Relationship Id="rId4" Type="http://schemas.openxmlformats.org/officeDocument/2006/relationships/image" Target="../media/image5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ETL-HealthVerityBuilder" TargetMode="External"/><Relationship Id="rId2" Type="http://schemas.openxmlformats.org/officeDocument/2006/relationships/hyperlink" Target="https://github.com/OHDSI/ETL-Synth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s://github.com/OHDSI/ETL-lambdabuilder" TargetMode="External"/><Relationship Id="rId4" Type="http://schemas.openxmlformats.org/officeDocument/2006/relationships/hyperlink" Target="https://github.com/OHDSI/ETL-CDMBuilder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/blob/master/materials/Achilles/achillesRun.R" TargetMode="External"/><Relationship Id="rId5" Type="http://schemas.openxmlformats.org/officeDocument/2006/relationships/hyperlink" Target="https://github.com/OHDSI/Achilles" TargetMode="External"/><Relationship Id="rId4" Type="http://schemas.microsoft.com/office/2007/relationships/hdphoto" Target="../media/hdphoto4.wdp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7.png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HDSI/Tutorial-ETL/tree/master/materials/Unit%20Tests" TargetMode="External"/><Relationship Id="rId4" Type="http://schemas.microsoft.com/office/2007/relationships/hdphoto" Target="../media/hdphoto4.wd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81.png"/><Relationship Id="rId4" Type="http://schemas.microsoft.com/office/2007/relationships/hdphoto" Target="../media/hdphoto4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microsoft.com/office/2007/relationships/hdphoto" Target="../media/hdphoto4.wdp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2.png"/><Relationship Id="rId7" Type="http://schemas.microsoft.com/office/2007/relationships/hdphoto" Target="../media/hdphoto2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://forums.ohdsi.org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hemis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60.jpe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12" Type="http://schemas.openxmlformats.org/officeDocument/2006/relationships/comments" Target="../comments/commen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2.png"/><Relationship Id="rId9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31.gif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hyperlink" Target="https://ohdsi.github.io/ETL-Synthea/Person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HDSI/Tutorial-ETL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hyperlink" Target="https://github.com/OHDSI/Tutorial-ETL" TargetMode="Externa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0" dirty="0"/>
              <a:t>Expand the server list and right-click on </a:t>
            </a:r>
            <a:r>
              <a:rPr lang="en-US" b="0" dirty="0" err="1">
                <a:highlight>
                  <a:srgbClr val="FFFF00"/>
                </a:highlight>
              </a:rPr>
              <a:t>PostgreSql</a:t>
            </a:r>
            <a:r>
              <a:rPr lang="en-US" b="0" dirty="0">
                <a:highlight>
                  <a:srgbClr val="FFFF00"/>
                </a:highlight>
              </a:rPr>
              <a:t> 10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Connect Server </a:t>
            </a:r>
            <a:r>
              <a:rPr lang="en-US" b="0" dirty="0"/>
              <a:t>from the drop-down menu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800" b="0" dirty="0"/>
          </a:p>
          <a:p>
            <a:pPr marL="457200" indent="-457200">
              <a:buFont typeface="+mj-lt"/>
              <a:buAutoNum type="arabicPeriod" startAt="4"/>
            </a:pPr>
            <a:r>
              <a:rPr lang="en-US" b="0" dirty="0"/>
              <a:t>When it asks for a password, type in </a:t>
            </a:r>
            <a:r>
              <a:rPr lang="en-US" b="0" dirty="0" err="1">
                <a:highlight>
                  <a:srgbClr val="FFFF00"/>
                </a:highlight>
              </a:rPr>
              <a:t>ohdsi</a:t>
            </a:r>
            <a:endParaRPr lang="en-US" b="0" dirty="0">
              <a:highlight>
                <a:srgbClr val="FFFF00"/>
              </a:highlight>
            </a:endParaRP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8CF8-D4F8-4D7C-8791-BA180AD6D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964" b="71552"/>
          <a:stretch/>
        </p:blipFill>
        <p:spPr>
          <a:xfrm>
            <a:off x="4786118" y="1162475"/>
            <a:ext cx="3073934" cy="258398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2D616-14FD-4356-A360-ADAC209DC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8" r="30729" b="60741"/>
          <a:stretch/>
        </p:blipFill>
        <p:spPr>
          <a:xfrm>
            <a:off x="4167706" y="3827531"/>
            <a:ext cx="4540091" cy="2487078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709731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Expand: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Databases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ETL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Schemas</a:t>
            </a:r>
          </a:p>
          <a:p>
            <a:pPr marL="457200" indent="-457200">
              <a:buFont typeface="+mj-lt"/>
              <a:buAutoNum type="arabicPeriod" startAt="5"/>
            </a:pPr>
            <a:endParaRPr lang="en-US" b="0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Right click on </a:t>
            </a:r>
            <a:r>
              <a:rPr lang="en-US" b="0" dirty="0" err="1">
                <a:highlight>
                  <a:srgbClr val="FFFF00"/>
                </a:highlight>
              </a:rPr>
              <a:t>cdm_lauren</a:t>
            </a:r>
            <a:r>
              <a:rPr lang="en-US" b="0" dirty="0">
                <a:highlight>
                  <a:srgbClr val="FFFF00"/>
                </a:highlight>
              </a:rPr>
              <a:t>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Query Tool </a:t>
            </a:r>
            <a:r>
              <a:rPr lang="en-US" b="0" dirty="0"/>
              <a:t>from the drop-down menu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97144-AA56-47ED-949B-029745C0B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83" b="38889"/>
          <a:stretch/>
        </p:blipFill>
        <p:spPr>
          <a:xfrm>
            <a:off x="4571999" y="1206325"/>
            <a:ext cx="3495675" cy="5066593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916576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95425"/>
            <a:ext cx="8176694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US" b="0" dirty="0"/>
              <a:t>Paste the </a:t>
            </a:r>
            <a:r>
              <a:rPr lang="en-US" b="0" dirty="0" err="1"/>
              <a:t>sql</a:t>
            </a:r>
            <a:r>
              <a:rPr lang="en-US" b="0" dirty="0"/>
              <a:t> code to create the PERSON table into the query window and press F5 or </a:t>
            </a:r>
          </a:p>
          <a:p>
            <a:endParaRPr lang="en-US" b="0" dirty="0"/>
          </a:p>
          <a:p>
            <a:r>
              <a:rPr lang="en-US" dirty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‘truncate’ statement at the beginning deletes anything that is in the table already without deleting the table itself (helpful if you make a mistake)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How would you check that your PERSON table was created?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+mj-lt"/>
              <a:buAutoNum type="arabicPeriod" startAt="7"/>
            </a:pPr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7E18D-1AC4-4B5B-9C3D-F325773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0" y="1862137"/>
            <a:ext cx="7048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1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3"/>
              </a:rPr>
              <a:t>https://ohdsi.github.io/ETL-Synthea/Condition_occurrence.html</a:t>
            </a:r>
            <a:r>
              <a:rPr lang="en-US" b="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2518C-285F-46DB-8D12-36C397291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83" y="1930026"/>
            <a:ext cx="5083673" cy="4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07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CFADA-D4E9-4096-944B-18918357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041709"/>
            <a:ext cx="7077075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7EF9B-654A-4AD1-9D49-AEFC93A1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" y="3138856"/>
            <a:ext cx="7067550" cy="1438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7545C-7F69-47EA-B8AC-9BDD81FF3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4696009"/>
            <a:ext cx="7124700" cy="13811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B4D638-B124-4448-BC6B-7E8AD4BFC5DD}"/>
              </a:ext>
            </a:extLst>
          </p:cNvPr>
          <p:cNvSpPr txBox="1">
            <a:spLocks/>
          </p:cNvSpPr>
          <p:nvPr/>
        </p:nvSpPr>
        <p:spPr>
          <a:xfrm>
            <a:off x="190501" y="2368084"/>
            <a:ext cx="1533524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Person: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Condition Concept: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Condition Source Concept: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2891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3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9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88FA8-FCC8-4BCA-A6FA-79192A9B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7" y="826746"/>
            <a:ext cx="3427968" cy="424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FA205-D931-47D0-B1B9-E7DD23D1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7" y="1269390"/>
            <a:ext cx="6439094" cy="55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929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599186" y="1948984"/>
            <a:ext cx="1445571" cy="279118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018161" y="4391025"/>
            <a:ext cx="3896739" cy="537136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C3C4A-1ACB-495B-B523-5132E3449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702206"/>
            <a:ext cx="7077075" cy="1066800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0199616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627761" y="2093969"/>
            <a:ext cx="4734939" cy="920830"/>
          </a:xfrm>
          <a:prstGeom prst="frame">
            <a:avLst>
              <a:gd name="adj1" fmla="val 495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961011" y="3240221"/>
            <a:ext cx="5830314" cy="1341304"/>
          </a:xfrm>
          <a:prstGeom prst="frame">
            <a:avLst>
              <a:gd name="adj1" fmla="val 42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9015C5-F2D5-4660-92D6-BF0B247F542E}"/>
              </a:ext>
            </a:extLst>
          </p:cNvPr>
          <p:cNvSpPr txBox="1">
            <a:spLocks/>
          </p:cNvSpPr>
          <p:nvPr/>
        </p:nvSpPr>
        <p:spPr>
          <a:xfrm>
            <a:off x="6512719" y="2066825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264DF6-A716-465D-93A8-669450197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70" y="4662431"/>
            <a:ext cx="7067550" cy="143827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8446156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37DD90-655D-4986-BB0A-32846A52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99356"/>
            <a:ext cx="8420100" cy="26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566321" y="2844195"/>
            <a:ext cx="7415754" cy="2013555"/>
          </a:xfrm>
          <a:prstGeom prst="frame">
            <a:avLst>
              <a:gd name="adj1" fmla="val 2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74603-3855-4A35-ACFE-7CA94FF19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12456"/>
            <a:ext cx="7105650" cy="619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DBA55-1498-4B7A-8925-A59DF0121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4927997"/>
            <a:ext cx="7124700" cy="138112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30578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CONDITION_OCCURRENCE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dirty="0"/>
              <a:t>NOTE:</a:t>
            </a:r>
            <a:r>
              <a:rPr lang="en-US" sz="2400" b="0" dirty="0"/>
              <a:t> Make sure you have created the PERSON table in the </a:t>
            </a:r>
            <a:r>
              <a:rPr lang="en-US" sz="2400" b="0" dirty="0" err="1"/>
              <a:t>cdm_lauren</a:t>
            </a:r>
            <a:r>
              <a:rPr lang="en-US" sz="2400" b="0" dirty="0"/>
              <a:t> schema or this </a:t>
            </a:r>
            <a:r>
              <a:rPr lang="en-US" sz="2400" b="0" dirty="0" err="1"/>
              <a:t>sql</a:t>
            </a:r>
            <a:r>
              <a:rPr lang="en-US" sz="2400" b="0" dirty="0"/>
              <a:t> script will not work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AEC4C-872A-445C-8414-3B6CD46D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7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C56654F-3A7F-44A6-9DF5-A3E9367EA6CF}"/>
              </a:ext>
            </a:extLst>
          </p:cNvPr>
          <p:cNvSpPr txBox="1">
            <a:spLocks/>
          </p:cNvSpPr>
          <p:nvPr/>
        </p:nvSpPr>
        <p:spPr>
          <a:xfrm>
            <a:off x="405331" y="1711791"/>
            <a:ext cx="6605069" cy="4603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b="0" dirty="0"/>
              <a:t>Review the OBSERVATION_PERIOD logic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>
                <a:hlinkClick r:id="rId5"/>
              </a:rPr>
              <a:t>https://ohdsi.github.io/ETL-Synthea/Observation_period.html</a:t>
            </a:r>
            <a:r>
              <a:rPr lang="en-US" b="0" dirty="0"/>
              <a:t> </a:t>
            </a:r>
          </a:p>
          <a:p>
            <a:pPr marL="0" lvl="1"/>
            <a:endParaRPr lang="en-US" sz="2400" b="0" dirty="0"/>
          </a:p>
          <a:p>
            <a:pPr lvl="1" indent="-457200"/>
            <a:r>
              <a:rPr lang="en-US" sz="2400" b="0" dirty="0"/>
              <a:t>2. Think through how that could be represented using SQL</a:t>
            </a:r>
          </a:p>
          <a:p>
            <a:endParaRPr lang="en-US" sz="2800" b="0" dirty="0"/>
          </a:p>
          <a:p>
            <a:r>
              <a:rPr lang="en-US" dirty="0"/>
              <a:t>Note:</a:t>
            </a:r>
            <a:r>
              <a:rPr lang="en-US" b="0" dirty="0"/>
              <a:t> If you are not a SQL programmer don’t worry! Feel free to use this time to explore the Achilles tool through the browser at </a:t>
            </a:r>
            <a:r>
              <a:rPr lang="en-US" b="0" dirty="0">
                <a:hlinkClick r:id="rId6"/>
              </a:rPr>
              <a:t>http://localhost/achilles/#/Synthea/dashboard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434332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CA862-936C-4FE2-9564-4285DAB3C271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532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D776C657-33CD-42C9-9082-B7F79FF32B73}"/>
              </a:ext>
            </a:extLst>
          </p:cNvPr>
          <p:cNvSpPr/>
          <p:nvPr/>
        </p:nvSpPr>
        <p:spPr>
          <a:xfrm>
            <a:off x="1613946" y="3933825"/>
            <a:ext cx="4243929" cy="555498"/>
          </a:xfrm>
          <a:prstGeom prst="frame">
            <a:avLst>
              <a:gd name="adj1" fmla="val 97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584B4D-99F2-4485-904F-B41B8DDEAC66}"/>
              </a:ext>
            </a:extLst>
          </p:cNvPr>
          <p:cNvSpPr/>
          <p:nvPr/>
        </p:nvSpPr>
        <p:spPr>
          <a:xfrm>
            <a:off x="1013872" y="5089924"/>
            <a:ext cx="2081754" cy="277749"/>
          </a:xfrm>
          <a:prstGeom prst="frame">
            <a:avLst>
              <a:gd name="adj1" fmla="val 13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75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48842" y="1364754"/>
            <a:ext cx="84379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The full </a:t>
            </a:r>
            <a:r>
              <a:rPr lang="en-US" sz="2800" dirty="0" err="1">
                <a:solidFill>
                  <a:srgbClr val="20425A"/>
                </a:solidFill>
              </a:rPr>
              <a:t>Synthea</a:t>
            </a:r>
            <a:r>
              <a:rPr lang="en-US" sz="2800" dirty="0">
                <a:solidFill>
                  <a:srgbClr val="20425A"/>
                </a:solidFill>
              </a:rPr>
              <a:t> builder can be found here:</a:t>
            </a:r>
            <a:endParaRPr lang="en-US" sz="2800" dirty="0"/>
          </a:p>
          <a:p>
            <a:pPr marL="0" lvl="1"/>
            <a:r>
              <a:rPr lang="en-US" sz="2800" dirty="0"/>
              <a:t>	</a:t>
            </a:r>
            <a:r>
              <a:rPr lang="en-US" sz="2800" dirty="0">
                <a:hlinkClick r:id="rId2"/>
              </a:rPr>
              <a:t>https://github.com/OHDSI/ETL-Synthea</a:t>
            </a:r>
            <a:endParaRPr lang="en-US" sz="2800" dirty="0"/>
          </a:p>
          <a:p>
            <a:pPr marL="0" lvl="1"/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Another example of a R/SQL builder for a much larger database:</a:t>
            </a:r>
          </a:p>
          <a:p>
            <a:pPr marL="457200" lvl="2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400" dirty="0">
                <a:solidFill>
                  <a:srgbClr val="20425A"/>
                </a:solidFill>
                <a:hlinkClick r:id="rId3"/>
              </a:rPr>
              <a:t>https://github.com/OHDSI/ETL-HealthVerityBuilder</a:t>
            </a:r>
            <a:r>
              <a:rPr lang="en-US" sz="2400" dirty="0">
                <a:solidFill>
                  <a:srgbClr val="20425A"/>
                </a:solidFill>
              </a:rPr>
              <a:t> </a:t>
            </a:r>
          </a:p>
          <a:p>
            <a:pPr marL="457200" lvl="2"/>
            <a:endParaRPr lang="en-US" dirty="0">
              <a:solidFill>
                <a:srgbClr val="20425A"/>
              </a:solidFill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</a:t>
            </a:r>
            <a:r>
              <a:rPr lang="en-US" sz="2800" dirty="0" err="1">
                <a:solidFill>
                  <a:srgbClr val="20425A"/>
                </a:solidFill>
              </a:rPr>
              <a:t>.net</a:t>
            </a:r>
            <a:r>
              <a:rPr lang="en-US" sz="2800" dirty="0">
                <a:solidFill>
                  <a:srgbClr val="20425A"/>
                </a:solidFill>
              </a:rPr>
              <a:t>:</a:t>
            </a:r>
          </a:p>
          <a:p>
            <a:pPr marL="457200" lvl="3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4"/>
              </a:rPr>
              <a:t>https://github.com/OHDSI/ETL-CDMBuilder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457200" lvl="3"/>
            <a:endParaRPr lang="en-US" dirty="0">
              <a:solidFill>
                <a:srgbClr val="20425A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the AWS lambda functionality:</a:t>
            </a:r>
          </a:p>
          <a:p>
            <a:pPr marL="457200" lvl="4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5"/>
              </a:rPr>
              <a:t>https://github.com/OHDSI/ETL-lambdabuilder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	(in development)</a:t>
            </a: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59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- Advanced Topics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39317" y="1469529"/>
            <a:ext cx="843798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VISIT_OCCURRENCE logic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of chunking for large databases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and creation of intermediate tables</a:t>
            </a:r>
          </a:p>
          <a:p>
            <a:pPr marL="0" lvl="1"/>
            <a:endParaRPr lang="en-US" sz="2000" dirty="0">
              <a:solidFill>
                <a:srgbClr val="20425A"/>
              </a:solidFill>
            </a:endParaRP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09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tools are available to check that the CDM logic was implemented correctly?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Achilles HEEL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Rabbit-in-a-Hat  Test Case Framework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D06CE-E5BB-485E-B7C4-5453F7A8D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773" y="5405386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4CDD8-A80F-47D9-896E-2A0A20820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155" y="3672681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Achilles is a data characterization and quality tool available for download here: </a:t>
            </a:r>
          </a:p>
          <a:p>
            <a:pPr marL="571500" indent="0">
              <a:buNone/>
            </a:pPr>
            <a:r>
              <a:rPr lang="en-US" dirty="0">
                <a:hlinkClick r:id="rId5"/>
              </a:rPr>
              <a:t>https://github.com/OHDSI/Achilles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For an example of how it was run for our sample data, that R script is located here: </a:t>
            </a:r>
          </a:p>
          <a:p>
            <a:pPr marL="574675" indent="0">
              <a:buNone/>
            </a:pPr>
            <a:r>
              <a:rPr lang="en-US" dirty="0">
                <a:hlinkClick r:id="rId6"/>
              </a:rPr>
              <a:t>https://github.com/OHDSI/Tutorial-ETL/blob/master/materials/Achilles/achillesRun.R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3666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3DDE9-8402-4377-AD59-84B2EADBB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10" y="990600"/>
            <a:ext cx="6916366" cy="51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 Heel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Achilles heel is a report generated by the Achilles application that will run a series of data quality checks on the CDM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28A86-3F84-40B7-91E4-1A6C0DD40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32" y="2282924"/>
            <a:ext cx="6459166" cy="46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67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88357"/>
            <a:ext cx="2942618" cy="557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Rabbit-in-a-Hat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C11E9-0C0C-4346-B9CD-8E5296A2F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40" r="22615" b="28543"/>
          <a:stretch/>
        </p:blipFill>
        <p:spPr>
          <a:xfrm>
            <a:off x="4041810" y="993505"/>
            <a:ext cx="4713083" cy="5536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82E84-62E6-471D-934C-59D43FBF3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48" y="1436501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62648" y="2595640"/>
            <a:ext cx="3822970" cy="3164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application has a feature called </a:t>
            </a:r>
            <a:r>
              <a:rPr lang="en-US" b="1" dirty="0"/>
              <a:t>‘Generate ETL Test Framework’. </a:t>
            </a:r>
            <a:r>
              <a:rPr lang="en-US" dirty="0"/>
              <a:t>This feature allows you to create ‘fake’ people as a way to test your ETL logic.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97426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38310" y="1140039"/>
            <a:ext cx="8740319" cy="17879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The test framework creates a series of R functions that enables you to specify your ‘fake’ people and records in the same structure as your source data using the scan report as a guide.   </a:t>
            </a:r>
            <a:endParaRPr lang="en-US" sz="2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6B561-4262-47C4-856B-7330EF0DD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68" y="2819126"/>
            <a:ext cx="7320063" cy="41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326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01840" y="1392957"/>
            <a:ext cx="8740319" cy="3743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An example of how this was done for the </a:t>
            </a:r>
            <a:r>
              <a:rPr lang="en-US" sz="2800" dirty="0" err="1"/>
              <a:t>Synthea</a:t>
            </a:r>
            <a:r>
              <a:rPr lang="en-US" sz="2800" dirty="0"/>
              <a:t> data is available from: </a:t>
            </a:r>
          </a:p>
          <a:p>
            <a:pPr marL="914400" indent="0">
              <a:buNone/>
            </a:pPr>
            <a:r>
              <a:rPr lang="en-US" sz="2800" dirty="0">
                <a:hlinkClick r:id="rId5"/>
              </a:rPr>
              <a:t>https://github.com/OHDSI/Tutorial-ETL/tree/master/materials/Unit%20Tests</a:t>
            </a:r>
            <a:r>
              <a:rPr lang="en-US" sz="2800" dirty="0"/>
              <a:t> </a:t>
            </a:r>
          </a:p>
          <a:p>
            <a:pPr marL="91440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file that creates the test cases as a series of insert statement is </a:t>
            </a:r>
            <a:r>
              <a:rPr lang="en-US" sz="2800" b="1" dirty="0" err="1"/>
              <a:t>RunSyntheaTestCases.r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6351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01839" y="1160576"/>
            <a:ext cx="8740319" cy="3743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Let’s revisit the PERSON table logic: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How could we create a test case for this?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CCF6B-C639-4FB5-B902-F42463B46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79285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BA0736-E89F-4ED1-A772-325FF98E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57775"/>
            <a:ext cx="9144000" cy="1146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DAB36-87B6-4C6D-A665-A336B0DF3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5314915"/>
            <a:ext cx="9144000" cy="6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25694-1037-4F65-9B5F-8CA272699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281E79BA-1690-4057-9B3F-C08309C4AD55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A1CE47-06F4-4235-9694-73512F23D877}"/>
              </a:ext>
            </a:extLst>
          </p:cNvPr>
          <p:cNvSpPr txBox="1">
            <a:spLocks/>
          </p:cNvSpPr>
          <p:nvPr/>
        </p:nvSpPr>
        <p:spPr>
          <a:xfrm>
            <a:off x="5414960" y="1140038"/>
            <a:ext cx="3361049" cy="20536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Let’s Revisit</a:t>
            </a:r>
          </a:p>
          <a:p>
            <a:r>
              <a:rPr lang="en-US" sz="4000" dirty="0"/>
              <a:t>Ethnicity</a:t>
            </a:r>
            <a:endParaRPr lang="en-US" sz="2800" dirty="0"/>
          </a:p>
          <a:p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490EFF-AE67-4F50-A364-E835695C3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C1F8B8-D8B9-49A5-AF89-E2ED06C12553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26748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Hard Lessons Learned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352643"/>
              </p:ext>
            </p:extLst>
          </p:nvPr>
        </p:nvGraphicFramePr>
        <p:xfrm>
          <a:off x="446314" y="1396999"/>
          <a:ext cx="8240487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</a:t>
                      </a:r>
                      <a:r>
                        <a:rPr lang="en-US" sz="2000" b="1" dirty="0"/>
                        <a:t>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</a:t>
                      </a:r>
                      <a:r>
                        <a:rPr lang="en-US" sz="2000" b="1" dirty="0"/>
                        <a:t>look at patients holistically </a:t>
                      </a:r>
                      <a:r>
                        <a:rPr lang="en-US" sz="2000" dirty="0"/>
                        <a:t>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Facilitates 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scientific </a:t>
                      </a:r>
                      <a:b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collaboration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by  becoming part of a thriving network  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analysis capability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thanks to a host of open source tools to use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 performing </a:t>
                      </a:r>
                      <a:b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studies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more studies in less time. 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Opportunity to </a:t>
                      </a:r>
                      <a:r>
                        <a:rPr lang="en-US" sz="2000" b="1" dirty="0"/>
                        <a:t>change paradigm benefitting health of citizens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dirty="0"/>
                        <a:t>Expand your existing market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Open source </a:t>
                      </a:r>
                      <a:r>
                        <a:rPr lang="en-US" sz="2000" b="1" dirty="0"/>
                        <a:t>community boosts opportunities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BB6B9E-1F57-564D-9E49-7D8E16FE4FC3}"/>
              </a:ext>
            </a:extLst>
          </p:cNvPr>
          <p:cNvSpPr/>
          <p:nvPr/>
        </p:nvSpPr>
        <p:spPr>
          <a:xfrm>
            <a:off x="1049641" y="1813526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62ACD-494C-FA43-BA9F-216A76EC0F3C}"/>
              </a:ext>
            </a:extLst>
          </p:cNvPr>
          <p:cNvSpPr/>
          <p:nvPr/>
        </p:nvSpPr>
        <p:spPr>
          <a:xfrm>
            <a:off x="3932111" y="3613750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7D05A-BCEF-0844-91FF-654BC151FED3}"/>
              </a:ext>
            </a:extLst>
          </p:cNvPr>
          <p:cNvSpPr/>
          <p:nvPr/>
        </p:nvSpPr>
        <p:spPr>
          <a:xfrm>
            <a:off x="1051185" y="3613750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0266-B64D-CF4D-9551-6C4B860D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928E7-5D6B-E74F-AC83-9CAC6708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23" y="3899500"/>
            <a:ext cx="2047875" cy="122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701F81-382B-2F45-B63B-BDBBA19FC5C2}"/>
              </a:ext>
            </a:extLst>
          </p:cNvPr>
          <p:cNvSpPr txBox="1"/>
          <p:nvPr/>
        </p:nvSpPr>
        <p:spPr>
          <a:xfrm>
            <a:off x="4032510" y="3895030"/>
            <a:ext cx="417195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We like to thank Amazon Web Services for their valuable technical support and resources</a:t>
            </a:r>
          </a:p>
          <a:p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6A3347-87D6-1248-A51D-0A58EC42E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07" y="2354037"/>
            <a:ext cx="2497418" cy="5763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EFC273-C010-B640-B83D-7EC61D7732DE}"/>
              </a:ext>
            </a:extLst>
          </p:cNvPr>
          <p:cNvSpPr/>
          <p:nvPr/>
        </p:nvSpPr>
        <p:spPr>
          <a:xfrm>
            <a:off x="3926576" y="1804258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D0434-531B-B748-8EE8-8A0E008A8DA9}"/>
              </a:ext>
            </a:extLst>
          </p:cNvPr>
          <p:cNvSpPr txBox="1"/>
          <p:nvPr/>
        </p:nvSpPr>
        <p:spPr>
          <a:xfrm>
            <a:off x="4032510" y="1961245"/>
            <a:ext cx="4171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This tutorial would not have been possible without the contribution of many collaborators in the OHDSI Community</a:t>
            </a:r>
          </a:p>
        </p:txBody>
      </p:sp>
    </p:spTree>
    <p:extLst>
      <p:ext uri="{BB962C8B-B14F-4D97-AF65-F5344CB8AC3E}">
        <p14:creationId xmlns:p14="http://schemas.microsoft.com/office/powerpoint/2010/main" val="3970353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building, large&#10;&#10;Description automatically generated">
            <a:extLst>
              <a:ext uri="{FF2B5EF4-FFF2-40B4-BE49-F238E27FC236}">
                <a16:creationId xmlns:a16="http://schemas.microsoft.com/office/drawing/2014/main" id="{5B9F50DD-8A98-CB49-A785-472AB9032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896477"/>
              </p:ext>
            </p:extLst>
          </p:nvPr>
        </p:nvGraphicFramePr>
        <p:xfrm>
          <a:off x="1023359" y="1219200"/>
          <a:ext cx="7097283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27078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170205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43434"/>
                </a:solidFill>
              </a:rPr>
              <a:t>ohdsi</a:t>
            </a:r>
            <a:endParaRPr lang="en-US" sz="1400" dirty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CDM Examples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481043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1115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46570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35661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Accessing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LINK TBD</a:t>
            </a:r>
          </a:p>
          <a:p>
            <a:pPr marL="0" indent="0" algn="ctr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indent="-457200"/>
            <a:r>
              <a:rPr lang="en-US" dirty="0">
                <a:highlight>
                  <a:srgbClr val="FFFF00"/>
                </a:highlight>
              </a:rPr>
              <a:t>Pick one of the rows and put your name on the second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95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In this example we created a builder using SQL and R, though your choice will largely depend on the size and complexity of the ETL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06890"/>
            <a:ext cx="8229600" cy="58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General Flow of Implementation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9DCF-F297-413C-B508-A102DAB1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1" y="1590707"/>
            <a:ext cx="2028825" cy="600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DB2DB-36EB-48E8-ADDC-4B9D1F8CBB9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63430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224FB-355C-4B2E-B6EC-D8302D6E565C}"/>
              </a:ext>
            </a:extLst>
          </p:cNvPr>
          <p:cNvCxnSpPr>
            <a:cxnSpLocks/>
          </p:cNvCxnSpPr>
          <p:nvPr/>
        </p:nvCxnSpPr>
        <p:spPr>
          <a:xfrm rot="15600000" flipH="1">
            <a:off x="2388422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58EA762-A55A-4760-BEE8-77FA794A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1" y="2838450"/>
            <a:ext cx="2009775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E5BF6-FB5A-4D4C-ADA4-6461DC99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4" y="2809875"/>
            <a:ext cx="2038350" cy="647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A2F5F-2CF8-4FBA-BFFD-2C930C1F3202}"/>
              </a:ext>
            </a:extLst>
          </p:cNvPr>
          <p:cNvCxnSpPr>
            <a:cxnSpLocks/>
          </p:cNvCxnSpPr>
          <p:nvPr/>
        </p:nvCxnSpPr>
        <p:spPr>
          <a:xfrm>
            <a:off x="3839205" y="3405744"/>
            <a:ext cx="563" cy="366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D8A7590-7E62-4B8D-B2FF-53E623362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555" y="4532878"/>
            <a:ext cx="201930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528511-AAA2-4775-89B6-655E3C7DF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855" y="3920186"/>
            <a:ext cx="2028825" cy="581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8951B-EFE6-4CC1-B162-758EDA2AC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680" y="3909406"/>
            <a:ext cx="2047875" cy="600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81F9A5-2828-499E-A9A7-9CC96F43D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855" y="4509481"/>
            <a:ext cx="2038350" cy="600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1B6B7-0676-49F3-8143-FB73776BF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4756" y="5101826"/>
            <a:ext cx="2000250" cy="609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65814A-DFA0-4C93-95C6-BC1421BF0618}"/>
              </a:ext>
            </a:extLst>
          </p:cNvPr>
          <p:cNvSpPr/>
          <p:nvPr/>
        </p:nvSpPr>
        <p:spPr>
          <a:xfrm>
            <a:off x="1800855" y="3849704"/>
            <a:ext cx="4076700" cy="18928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446A6-0E3A-4E6F-8C57-4B383865F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905" y="5095090"/>
            <a:ext cx="200025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4337E0-AB8B-4294-9287-BADFF7D346E8}"/>
              </a:ext>
            </a:extLst>
          </p:cNvPr>
          <p:cNvSpPr txBox="1"/>
          <p:nvPr/>
        </p:nvSpPr>
        <p:spPr>
          <a:xfrm>
            <a:off x="3939701" y="5215642"/>
            <a:ext cx="1848255" cy="369332"/>
          </a:xfrm>
          <a:prstGeom prst="rect">
            <a:avLst/>
          </a:prstGeom>
          <a:solidFill>
            <a:srgbClr val="BDBD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200" b="1" dirty="0"/>
              <a:t>Additional clinical data tables…</a:t>
            </a:r>
            <a:endParaRPr lang="en-US" sz="14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07F6CA3-E6C7-43FB-9C92-5C5E32A87150}"/>
              </a:ext>
            </a:extLst>
          </p:cNvPr>
          <p:cNvSpPr txBox="1">
            <a:spLocks/>
          </p:cNvSpPr>
          <p:nvPr/>
        </p:nvSpPr>
        <p:spPr>
          <a:xfrm>
            <a:off x="3749877" y="1751504"/>
            <a:ext cx="3730693" cy="65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 good rule of thumb is to always create the PERSON table first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E3F8877-1CA2-4B36-93BC-A76968D9680F}"/>
              </a:ext>
            </a:extLst>
          </p:cNvPr>
          <p:cNvSpPr txBox="1">
            <a:spLocks/>
          </p:cNvSpPr>
          <p:nvPr/>
        </p:nvSpPr>
        <p:spPr>
          <a:xfrm>
            <a:off x="4965396" y="2614528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The VISIT_OCCURRENCE table must be created before the standardized clinical data tables as they all refer to the VISIT_OCCURRENCE_ID</a:t>
            </a:r>
          </a:p>
        </p:txBody>
      </p:sp>
    </p:spTree>
    <p:extLst>
      <p:ext uri="{BB962C8B-B14F-4D97-AF65-F5344CB8AC3E}">
        <p14:creationId xmlns:p14="http://schemas.microsoft.com/office/powerpoint/2010/main" val="2532752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46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18152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4" y="2428478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3138487"/>
            <a:ext cx="2028825" cy="581025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646023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37C107-85B7-45EC-B3A4-63A9981847FE}"/>
              </a:ext>
            </a:extLst>
          </p:cNvPr>
          <p:cNvSpPr txBox="1">
            <a:spLocks/>
          </p:cNvSpPr>
          <p:nvPr/>
        </p:nvSpPr>
        <p:spPr>
          <a:xfrm>
            <a:off x="499240" y="4359274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In this example we will not go over the VISIT_OCCURRENCE creation, though a link to how that was done will be provided later in the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992325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4"/>
              </a:rPr>
              <a:t>https://ohdsi.github.io/ETL-Synthea/Person.html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E44924-7D21-466D-8FD9-7A854E2E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735" y="1908543"/>
            <a:ext cx="4812065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7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451327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</p:spTree>
    <p:extLst>
      <p:ext uri="{BB962C8B-B14F-4D97-AF65-F5344CB8AC3E}">
        <p14:creationId xmlns:p14="http://schemas.microsoft.com/office/powerpoint/2010/main" val="44479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51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32821" y="1788091"/>
            <a:ext cx="8229600" cy="111017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793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08F218-938D-4D2D-B16C-D358AE7F543A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4492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181F-EA93-4327-814B-09B80FF7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2" y="1459706"/>
            <a:ext cx="5381625" cy="538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24032" y="6324600"/>
            <a:ext cx="5457825" cy="533400"/>
          </a:xfrm>
          <a:prstGeom prst="frame">
            <a:avLst>
              <a:gd name="adj1" fmla="val 126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E23EC59-3E25-4F12-92C6-545822CD3F58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2392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-1" y="2808690"/>
            <a:ext cx="8296275" cy="1469322"/>
          </a:xfrm>
          <a:prstGeom prst="frame">
            <a:avLst>
              <a:gd name="adj1" fmla="val 43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53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9432127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442004B-8148-4E45-81EA-79E319E5303E}"/>
              </a:ext>
            </a:extLst>
          </p:cNvPr>
          <p:cNvSpPr/>
          <p:nvPr/>
        </p:nvSpPr>
        <p:spPr>
          <a:xfrm>
            <a:off x="881580" y="5638146"/>
            <a:ext cx="6805095" cy="547458"/>
          </a:xfrm>
          <a:prstGeom prst="frame">
            <a:avLst>
              <a:gd name="adj1" fmla="val 11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FBD3CD-35AE-4ADB-9EC5-209A0F4AC9A3}"/>
              </a:ext>
            </a:extLst>
          </p:cNvPr>
          <p:cNvSpPr txBox="1">
            <a:spLocks/>
          </p:cNvSpPr>
          <p:nvPr/>
        </p:nvSpPr>
        <p:spPr>
          <a:xfrm>
            <a:off x="7860052" y="5555150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7095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4220394"/>
            <a:ext cx="8296275" cy="1043455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889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4589810"/>
            <a:ext cx="5457825" cy="1277590"/>
          </a:xfrm>
          <a:prstGeom prst="frame">
            <a:avLst>
              <a:gd name="adj1" fmla="val 40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Race</a:t>
            </a:r>
            <a:endParaRPr lang="en-US" b="0" dirty="0"/>
          </a:p>
          <a:p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F63E5-4A4A-49A2-BFD2-C6EBB070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44" y="3652233"/>
            <a:ext cx="6596064" cy="913436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233333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5189734"/>
            <a:ext cx="8277225" cy="1303141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96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378CCA-877E-4DD7-AF26-D938E250992E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48373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PERSON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1. </a:t>
            </a:r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5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2.  Open up pgAdmin4 using the icon on the task bar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D932A-7E1C-4EBF-8E88-038A7BCD9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75" y="4643437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5091E90A-B6F1-444F-A25E-741045B19E30}"/>
              </a:ext>
            </a:extLst>
          </p:cNvPr>
          <p:cNvSpPr/>
          <p:nvPr/>
        </p:nvSpPr>
        <p:spPr>
          <a:xfrm>
            <a:off x="4800599" y="4686299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8268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20425A"/>
      </a:dk2>
      <a:lt2>
        <a:srgbClr val="FCCB10"/>
      </a:lt2>
      <a:accent1>
        <a:srgbClr val="EB6622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8097</TotalTime>
  <Words>6803</Words>
  <Application>Microsoft Office PowerPoint</Application>
  <PresentationFormat>On-screen Show (4:3)</PresentationFormat>
  <Paragraphs>1516</Paragraphs>
  <Slides>132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7" baseType="lpstr">
      <vt:lpstr>Arial</vt:lpstr>
      <vt:lpstr>Calibri</vt:lpstr>
      <vt:lpstr>Consolas</vt:lpstr>
      <vt:lpstr>Wingdings</vt:lpstr>
      <vt:lpstr>Theme1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Directions for Accessing a VM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Resources</vt:lpstr>
      <vt:lpstr>Rabbit in a Hat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PowerPoint Presentation</vt:lpstr>
      <vt:lpstr>ETL Implementation</vt:lpstr>
      <vt:lpstr>ETL Implementation</vt:lpstr>
      <vt:lpstr>CDM Version 6 Key Domains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</vt:lpstr>
      <vt:lpstr>Achilles</vt:lpstr>
      <vt:lpstr>Achilles</vt:lpstr>
      <vt:lpstr>Achilles Heel</vt:lpstr>
      <vt:lpstr>Unit Test Cases</vt:lpstr>
      <vt:lpstr>Unit Test Cases</vt:lpstr>
      <vt:lpstr>Unit Test Cases</vt:lpstr>
      <vt:lpstr>Unit Test Cases</vt:lpstr>
      <vt:lpstr>ETL Maintenance</vt:lpstr>
      <vt:lpstr>ETL Maintenance</vt:lpstr>
      <vt:lpstr>Final Hard Lessons Learned</vt:lpstr>
      <vt:lpstr>80/20 Rule</vt:lpstr>
      <vt:lpstr>Comfort with Data Loss</vt:lpstr>
      <vt:lpstr>Thank you!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205</cp:revision>
  <dcterms:created xsi:type="dcterms:W3CDTF">2018-12-19T18:52:50Z</dcterms:created>
  <dcterms:modified xsi:type="dcterms:W3CDTF">2019-03-27T17:51:36Z</dcterms:modified>
</cp:coreProperties>
</file>